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4.jpeg" ContentType="image/jpeg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media1.mp4" ContentType="video/unknown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4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4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4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4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4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4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4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4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capstone project is called Ummah. </a:t>
            </a:r>
          </a:p>
          <a:p>
            <a:pPr/>
          </a:p>
          <a:p>
            <a:pPr/>
            <a:r>
              <a:t>And my advisor for this project is Dr. Smolinski.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am developing a mobile app to help the Muslim community overcome some of those challenges.</a:t>
            </a:r>
          </a:p>
          <a:p>
            <a:pPr/>
          </a:p>
          <a:p>
            <a:pPr/>
            <a:r>
              <a:t>Now I could sit here and say that the community needs this app, but the reality is that you can’t force what you think people need on them…..they have to believe it!</a:t>
            </a:r>
          </a:p>
          <a:p>
            <a:pPr/>
          </a:p>
          <a:p>
            <a:pPr/>
            <a:r>
              <a:t>To confirm if there’s a need ….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interviewed some people &amp; sent out a survey to determine the usability of this app and understand my users.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this chart you can see that half the people claimed that their mosque doesn’t have an app</a:t>
            </a:r>
          </a:p>
          <a:p>
            <a:pPr/>
          </a:p>
          <a:p>
            <a:pPr/>
            <a:r>
              <a:t>and most of the remaining claimed that they’re not aware of it.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one’s that did know about their mosques’ app, I asked them if they actually used it…. and 80% of them said no. </a:t>
            </a:r>
          </a:p>
          <a:p>
            <a:pPr/>
          </a:p>
          <a:p>
            <a:pPr/>
            <a:r>
              <a:t>As I suspected, the biggest culprit for this was that these apps are too outdated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Lastly, I asked the community if they would use an app where they can subscribe to any mosque and get updates directly on their phone, </a:t>
            </a:r>
          </a:p>
          <a:p>
            <a:pPr/>
          </a:p>
          <a:p>
            <a:pPr/>
            <a:r>
              <a:t>and you can see that majority of the people are open to an app like that.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app will have 2 types of users.</a:t>
            </a:r>
          </a:p>
          <a:p>
            <a:pPr/>
          </a:p>
          <a:p>
            <a:pPr/>
            <a:r>
              <a:t>NEXT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we have the regular users who will be using and interacting with the </a:t>
            </a:r>
            <a:r>
              <a:rPr b="1"/>
              <a:t>mobile application.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Then you have the mosque owners who will claim themselves on my app via a </a:t>
            </a:r>
            <a:r>
              <a:rPr b="1"/>
              <a:t>web-based dashboard</a:t>
            </a:r>
            <a:r>
              <a:t>. </a:t>
            </a:r>
          </a:p>
          <a:p>
            <a:p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 are some ways both these users can utilize my app.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this is what the dashboard would look like. Instead of wordpress as in this picture, I will be using a bootstrap template.</a:t>
            </a:r>
          </a:p>
          <a:p>
            <a:pPr/>
          </a:p>
          <a:p>
            <a:pPr/>
            <a:r>
              <a:t>Next let’s look at the regular user’s use cases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terminology before I continue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I’ll show you what I envision my app to look like in the end.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the main screen - user can create an account or log-in here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After the user logs in, the app will request access to their location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they deny, they will see a search bar so they can enter a specific location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they accept they will see this screen, which shows a list view of mosques in their area</a:t>
            </a:r>
          </a:p>
          <a:p>
            <a:pPr/>
          </a:p>
          <a:p>
            <a:pPr/>
            <a:r>
              <a:t>The list view screen is my immediate focus for the prototype.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do however plan to develop a map view as well.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once user selects a mosque they will see a detail view of that mosque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 they can see some more details such as the mosque prayer times, they can call the mosque, get directions, and …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Shape 2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can even keep updated about all the upcoming events, along with any mosque announcements!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If the user really likes this mosque….</a:t>
            </a:r>
          </a:p>
          <a:p>
            <a:pPr/>
            <a:br/>
            <a:r>
              <a:t>NEXT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Ummah is an arabic word which mean community.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can subscribe to it and they will get any updates from the mosque right on their phone!</a:t>
            </a:r>
          </a:p>
          <a:p>
            <a:pPr/>
          </a:p>
          <a:p>
            <a:pPr/>
            <a:r>
              <a:t>This might seem like a small feature, but it’s what differentiates my app from any other mosque app out there. </a:t>
            </a:r>
          </a:p>
          <a:p>
            <a:pPr/>
          </a:p>
          <a:p>
            <a:pPr/>
            <a:r>
              <a:t>I’m eliminating the process of mosques reminding the community to check for updates via email, on their website, etc…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of the goals I wanted to accomplish with my app are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To make it really easy for users to find mosques, whether in an unknown area, or around their town.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Help the community keep up to date with their favorite mosques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Lastly, to make it really easy for Mosque owners to communicate with the users by developing a simple dashboard for all Mosque owners.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Ummah system is actually quite complex and I spent a lot of time on the actual structure of the database. </a:t>
            </a:r>
          </a:p>
          <a:p>
            <a:pPr/>
          </a:p>
          <a:p>
            <a:pPr/>
            <a:r>
              <a:t>You can see here that the Mosque entity is a major piece as it’s in the center connecting all other entities. </a:t>
            </a:r>
          </a:p>
          <a:p>
            <a:pPr/>
          </a:p>
          <a:p>
            <a:pPr/>
            <a:r>
              <a:t>PAUSE. </a:t>
            </a:r>
          </a:p>
          <a:p>
            <a:pPr/>
          </a:p>
          <a:p>
            <a:pPr/>
            <a:r>
              <a:t>To bring this system to life, I am using…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8" name="Shape 3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MEAN stack..however</a:t>
            </a:r>
          </a:p>
          <a:p>
            <a:p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swapped out mongoDB with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hape 3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firebase database.</a:t>
            </a:r>
          </a:p>
          <a:p>
            <a:pPr/>
          </a:p>
          <a:p>
            <a:pPr/>
            <a:r>
              <a:t>let’s look at how these components are talking to each other…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Muslim is a person who follows the religion, Islam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Shape 3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you have the Mosque owner dashboard where the mosque owners will claim their mosque. I will use a bootstrap template for this. </a:t>
            </a:r>
          </a:p>
          <a:p>
            <a:pPr/>
          </a:p>
          <a:p>
            <a:pPr/>
            <a:r>
              <a:t>Any data the mosque owners posts..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will be stored in the firebase database, this data will then be sent…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hape 3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the node js server.</a:t>
            </a:r>
          </a:p>
          <a:p>
            <a:pPr/>
          </a:p>
          <a:p>
            <a:pPr/>
            <a:r>
              <a:t>Then, the server sends this data to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app, while the user is using the app.</a:t>
            </a:r>
          </a:p>
          <a:p>
            <a:pPr/>
          </a:p>
          <a:p>
            <a:pPr/>
            <a:r>
              <a:t>Now anytime the user opens the app… 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Shape 4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will always have the most updated data!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2" name="Shape 4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I’ll show you guys my implementation so far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hape 4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 now you are looking at the firebase data.</a:t>
            </a:r>
          </a:p>
          <a:p>
            <a:pPr/>
          </a:p>
          <a:p>
            <a:pPr/>
            <a:r>
              <a:t>you can see all the mosque data in there</a:t>
            </a:r>
          </a:p>
          <a:p>
            <a:pPr/>
          </a:p>
          <a:p>
            <a:pPr/>
            <a:r>
              <a:t>next, I start up the node.js server </a:t>
            </a:r>
          </a:p>
          <a:p>
            <a:pPr/>
          </a:p>
          <a:p>
            <a:pPr/>
            <a:r>
              <a:t>and now I can run my app. </a:t>
            </a:r>
          </a:p>
          <a:p>
            <a:pPr/>
          </a:p>
          <a:p>
            <a:pPr/>
            <a:r>
              <a:t>Once the app starts up, it asks for location permission - you can see that I have accepted.</a:t>
            </a:r>
          </a:p>
          <a:p>
            <a:pPr/>
          </a:p>
          <a:p>
            <a:pPr/>
            <a:r>
              <a:t>After logging in I will see a list of mosques (which is supposed to be based on my current location)</a:t>
            </a:r>
          </a:p>
          <a:p>
            <a:pPr/>
          </a:p>
          <a:p>
            <a:pPr/>
            <a:r>
              <a:t>this data is being pulled from the firebase database I showed earlier</a:t>
            </a:r>
          </a:p>
          <a:p>
            <a:pPr/>
          </a:p>
          <a:p>
            <a:pPr/>
            <a:r>
              <a:t>Now I show what happens if the user does not give location permission</a:t>
            </a:r>
          </a:p>
          <a:p>
            <a:pPr/>
          </a:p>
          <a:p>
            <a:pPr/>
            <a:r>
              <a:t>Basically, the user will come to a search screen where they will have to enter a location in order to see a list of mosques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Shape 4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Aside from completing the rest of the app. I’ve thought about ways to expand as well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feature I want to add is </a:t>
            </a:r>
          </a:p>
          <a:p>
            <a:pPr/>
          </a:p>
          <a:p>
            <a:pPr/>
            <a:r>
              <a:t>to allow users to find nearby halal restaurants or grocery stores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" name="Shape 4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Halal just means the food Islamic certified</a:t>
            </a:r>
          </a:p>
          <a:p>
            <a:pPr/>
          </a:p>
          <a:p>
            <a:pPr/>
            <a:r>
              <a:t>PAUSE </a:t>
            </a:r>
          </a:p>
          <a:p>
            <a:pPr/>
          </a:p>
          <a:p>
            <a:pPr/>
            <a:r>
              <a:t>This is a necessity bc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an American Muslim, I am quite familiar with the challenges of practicing a Islam in a Non-Muslim majority country. I wanted to help my community overcome some of those challenges. </a:t>
            </a:r>
          </a:p>
          <a:p>
            <a:pPr/>
          </a:p>
          <a:p>
            <a:pPr/>
            <a:r>
              <a:t>Let’s look at some of the issues that I seek to resolve…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Shape 4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I do a search on google for halal food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0" name="Shape 4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get these results… and if you look closely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8" name="Shape 4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you’ll see that actually most of these are not halal restaurants at all.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6" name="Shape 4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Another idea I had was to….develop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hape 4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“app as a service” model for more businesses such as churches, parks, schools…</a:t>
            </a:r>
          </a:p>
          <a:p>
            <a:pPr/>
          </a:p>
          <a:p>
            <a:pPr/>
            <a:r>
              <a:t>CLICK!!</a:t>
            </a:r>
          </a:p>
          <a:p>
            <a:pPr/>
          </a:p>
          <a:p>
            <a:pPr/>
            <a:r>
              <a:t>Imagine being always up-to-date about your local parks CLICK!! events…by just the click of a button! </a:t>
            </a:r>
          </a:p>
          <a:p>
            <a:pPr/>
          </a:p>
          <a:p>
            <a:pPr/>
            <a:r>
              <a:t>PAUSE…….. PAUSE…….. PAUSE…….. PAUSE…….. PAUSE…….. PAUSE……..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9" name="Shape 4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want to thank Dr. Smolinski, CIS department faculty &amp; students, and my family (sitting out in the audience) — you have all contributed to my success in one way or another and I’m so grateful to have been surrounded by brilliant people throughout my journey here.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4" name="Shape 4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According to a study done in 2015  ….24% of the countries were Muslim-Majority countries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5" name="Shape 4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means there are a lot more countries that have Muslim minorities.</a:t>
            </a:r>
          </a:p>
          <a:p>
            <a:pPr/>
          </a:p>
          <a:p>
            <a:pPr/>
            <a:r>
              <a:t>I will explain why this is significant in a bit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1" name="Shape 5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 are some actions both users will be able to perform.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big issue is with finding a Mosque in a Non-Muslim majority country.</a:t>
            </a:r>
          </a:p>
          <a:p>
            <a:pPr/>
          </a:p>
          <a:p>
            <a:pPr/>
            <a:r>
              <a:t>For example…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did a search for Mosques in my hometown in Pakistan and got a decent number of hits within that area.</a:t>
            </a:r>
          </a:p>
          <a:p>
            <a:pPr/>
          </a:p>
          <a:p>
            <a:pPr/>
            <a:r>
              <a:t>But when I do the same search in Delaware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get this…. You can see the difference. </a:t>
            </a:r>
          </a:p>
          <a:p>
            <a:pPr/>
          </a:p>
          <a:p>
            <a:pPr/>
            <a:r>
              <a:t>Picking a Mosque in a Muslim Majority country in no big deal since there is a Mosque in every other street. </a:t>
            </a:r>
          </a:p>
          <a:p>
            <a:pPr/>
          </a:p>
          <a:p>
            <a:pPr/>
            <a:r>
              <a:t>But finding one here can be difficult.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Another issue is that…</a:t>
            </a:r>
          </a:p>
          <a:p>
            <a:pPr/>
          </a:p>
          <a:p>
            <a:pPr/>
            <a:r>
              <a:t>The existing apps for a lot of the Mosques are outdated, users are notified of an event either via email (instead of push notifications) </a:t>
            </a:r>
          </a:p>
          <a:p>
            <a:pPr/>
          </a:p>
          <a:p>
            <a:pPr/>
            <a:r>
              <a:t>OR….sometimes they are not notified at all!</a:t>
            </a:r>
          </a:p>
          <a:p>
            <a:pPr/>
          </a:p>
          <a:p>
            <a:pPr/>
            <a:r>
              <a:t>WHICH IS WHY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e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4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5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gi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Ummah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Ummah.</a:t>
            </a:r>
          </a:p>
        </p:txBody>
      </p:sp>
      <p:sp>
        <p:nvSpPr>
          <p:cNvPr id="120" name="Tuba S. Abbasi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i="1" sz="3000"/>
            </a:pPr>
            <a:r>
              <a:t>Tuba S. Abbasi</a:t>
            </a:r>
          </a:p>
          <a:p>
            <a:pPr>
              <a:defRPr i="1" sz="2500"/>
            </a:pPr>
            <a:r>
              <a:rPr i="0"/>
              <a:t>Advisor:</a:t>
            </a:r>
            <a:r>
              <a:t> Dr. Smolinski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mobile_app_devmidimage.png" descr="mobile_app_devmi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9127" y="4355112"/>
            <a:ext cx="4323484" cy="528564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App for the Muslim Ummah"/>
          <p:cNvSpPr txBox="1"/>
          <p:nvPr>
            <p:ph type="ctrTitle"/>
          </p:nvPr>
        </p:nvSpPr>
        <p:spPr>
          <a:xfrm>
            <a:off x="1270000" y="10160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App for the Muslim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Ummah</a:t>
            </a:r>
          </a:p>
        </p:txBody>
      </p:sp>
      <p:pic>
        <p:nvPicPr>
          <p:cNvPr id="173" name="masjid-2837144_960_720.png" descr="masjid-2837144_960_7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2683" y="4579581"/>
            <a:ext cx="9941238" cy="5591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onversation.jpg" descr="Conversat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131" y="293937"/>
            <a:ext cx="6198815" cy="4943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ilhouettes-of-people-female-working.png" descr="silhouettes-of-people-female-work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47198" y="1494653"/>
            <a:ext cx="2623051" cy="82120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84358" dir="5400000">
              <a:srgbClr val="000000">
                <a:alpha val="50000"/>
              </a:srgbClr>
            </a:outerShdw>
          </a:effectLst>
        </p:spPr>
      </p:pic>
      <p:pic>
        <p:nvPicPr>
          <p:cNvPr id="179" name="discussion-2797141_960_720.png" descr="discussion-2797141_960_7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6051464" y="1415952"/>
            <a:ext cx="2588501" cy="494355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💭"/>
          <p:cNvSpPr txBox="1"/>
          <p:nvPr/>
        </p:nvSpPr>
        <p:spPr>
          <a:xfrm flipH="1">
            <a:off x="8781782" y="-479839"/>
            <a:ext cx="2273301" cy="29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7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💭</a:t>
            </a:r>
          </a:p>
        </p:txBody>
      </p:sp>
      <p:sp>
        <p:nvSpPr>
          <p:cNvPr id="181" name="?"/>
          <p:cNvSpPr txBox="1"/>
          <p:nvPr/>
        </p:nvSpPr>
        <p:spPr>
          <a:xfrm>
            <a:off x="9578757" y="-20146"/>
            <a:ext cx="67935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reen Shot 2018-04-26 at 9.09.07 PM.png" descr="Screen Shot 2018-04-26 at 9.09.07 PM.png"/>
          <p:cNvPicPr>
            <a:picLocks noChangeAspect="1"/>
          </p:cNvPicPr>
          <p:nvPr/>
        </p:nvPicPr>
        <p:blipFill>
          <a:blip r:embed="rId3">
            <a:extLst/>
          </a:blip>
          <a:srcRect l="25782" t="30560" r="39169" b="0"/>
          <a:stretch>
            <a:fillRect/>
          </a:stretch>
        </p:blipFill>
        <p:spPr>
          <a:xfrm>
            <a:off x="3881636" y="3652364"/>
            <a:ext cx="5241642" cy="5469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 Shot 2018-04-26 at 9.09.07 PM.png" descr="Screen Shot 2018-04-26 at 9.09.07 PM.png"/>
          <p:cNvPicPr>
            <a:picLocks noChangeAspect="1"/>
          </p:cNvPicPr>
          <p:nvPr/>
        </p:nvPicPr>
        <p:blipFill>
          <a:blip r:embed="rId3">
            <a:extLst/>
          </a:blip>
          <a:srcRect l="81126" t="30560" r="0" b="46406"/>
          <a:stretch>
            <a:fillRect/>
          </a:stretch>
        </p:blipFill>
        <p:spPr>
          <a:xfrm>
            <a:off x="9946064" y="3873698"/>
            <a:ext cx="3121431" cy="2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Does your mosque have a mobile app?"/>
          <p:cNvSpPr txBox="1"/>
          <p:nvPr/>
        </p:nvSpPr>
        <p:spPr>
          <a:xfrm>
            <a:off x="659713" y="54523"/>
            <a:ext cx="11685374" cy="2895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7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Does your mosque have a mobile app?</a:t>
            </a:r>
          </a:p>
        </p:txBody>
      </p:sp>
      <p:pic>
        <p:nvPicPr>
          <p:cNvPr id="188" name="Screen Shot 2018-04-27 at 12.25.21 PM.png" descr="Screen Shot 2018-04-27 at 12.25.21 PM.png"/>
          <p:cNvPicPr>
            <a:picLocks noChangeAspect="1"/>
          </p:cNvPicPr>
          <p:nvPr/>
        </p:nvPicPr>
        <p:blipFill>
          <a:blip r:embed="rId4">
            <a:extLst/>
          </a:blip>
          <a:srcRect l="3631" t="5130" r="6763" b="6909"/>
          <a:stretch>
            <a:fillRect/>
          </a:stretch>
        </p:blipFill>
        <p:spPr>
          <a:xfrm>
            <a:off x="4029868" y="3889696"/>
            <a:ext cx="4945086" cy="4994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18-04-26 at 9.09.20 PM.png" descr="Screen Shot 2018-04-26 at 9.09.20 PM.png"/>
          <p:cNvPicPr>
            <a:picLocks noChangeAspect="1"/>
          </p:cNvPicPr>
          <p:nvPr/>
        </p:nvPicPr>
        <p:blipFill>
          <a:blip r:embed="rId3">
            <a:extLst/>
          </a:blip>
          <a:srcRect l="28865" t="30962" r="32094" b="1238"/>
          <a:stretch>
            <a:fillRect/>
          </a:stretch>
        </p:blipFill>
        <p:spPr>
          <a:xfrm>
            <a:off x="3881636" y="3761505"/>
            <a:ext cx="5241633" cy="5251625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Do you use the mobile app?"/>
          <p:cNvSpPr txBox="1"/>
          <p:nvPr/>
        </p:nvSpPr>
        <p:spPr>
          <a:xfrm>
            <a:off x="659713" y="54523"/>
            <a:ext cx="11685374" cy="2895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7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Do you use the mobile app?</a:t>
            </a:r>
          </a:p>
        </p:txBody>
      </p:sp>
      <p:pic>
        <p:nvPicPr>
          <p:cNvPr id="194" name="Screen Shot 2018-04-26 at 9.09.07 PM.png" descr="Screen Shot 2018-04-26 at 9.09.07 PM.png"/>
          <p:cNvPicPr>
            <a:picLocks noChangeAspect="1"/>
          </p:cNvPicPr>
          <p:nvPr/>
        </p:nvPicPr>
        <p:blipFill>
          <a:blip r:embed="rId4">
            <a:extLst/>
          </a:blip>
          <a:srcRect l="81126" t="30560" r="0" b="53758"/>
          <a:stretch>
            <a:fillRect/>
          </a:stretch>
        </p:blipFill>
        <p:spPr>
          <a:xfrm>
            <a:off x="9946064" y="3873698"/>
            <a:ext cx="3121431" cy="1365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ould you use an app where you can subscribe to any mosque, and get updates about that mosque’s events, announcements, &amp; prayer times?"/>
          <p:cNvSpPr txBox="1"/>
          <p:nvPr>
            <p:ph type="title"/>
          </p:nvPr>
        </p:nvSpPr>
        <p:spPr>
          <a:xfrm>
            <a:off x="305740" y="129327"/>
            <a:ext cx="12393320" cy="3601016"/>
          </a:xfrm>
          <a:prstGeom prst="rect">
            <a:avLst/>
          </a:prstGeom>
        </p:spPr>
        <p:txBody>
          <a:bodyPr/>
          <a:lstStyle/>
          <a:p>
            <a:pPr defTabSz="373887">
              <a:lnSpc>
                <a:spcPct val="150000"/>
              </a:lnSpc>
              <a:defRPr sz="448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Would you use an app where you can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subscribe</a:t>
            </a:r>
            <a:r>
              <a:t> to any mosque, and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get updates</a:t>
            </a:r>
            <a:r>
              <a:t> about that mosque’s events, announcements, &amp; prayer times?</a:t>
            </a:r>
          </a:p>
        </p:txBody>
      </p:sp>
      <p:pic>
        <p:nvPicPr>
          <p:cNvPr id="199" name="Screen Shot 2018-04-26 at 9.09.34 PM.png" descr="Screen Shot 2018-04-26 at 9.09.34 PM.png"/>
          <p:cNvPicPr>
            <a:picLocks noChangeAspect="1"/>
          </p:cNvPicPr>
          <p:nvPr/>
        </p:nvPicPr>
        <p:blipFill>
          <a:blip r:embed="rId3">
            <a:extLst/>
          </a:blip>
          <a:srcRect l="21665" t="42100" r="48724" b="0"/>
          <a:stretch>
            <a:fillRect/>
          </a:stretch>
        </p:blipFill>
        <p:spPr>
          <a:xfrm>
            <a:off x="3881635" y="3971707"/>
            <a:ext cx="5241396" cy="5282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 Shot 2018-04-26 at 9.09.07 PM.png" descr="Screen Shot 2018-04-26 at 9.09.07 PM.png"/>
          <p:cNvPicPr>
            <a:picLocks noChangeAspect="1"/>
          </p:cNvPicPr>
          <p:nvPr/>
        </p:nvPicPr>
        <p:blipFill>
          <a:blip r:embed="rId4">
            <a:extLst/>
          </a:blip>
          <a:srcRect l="81126" t="30560" r="0" b="46406"/>
          <a:stretch>
            <a:fillRect/>
          </a:stretch>
        </p:blipFill>
        <p:spPr>
          <a:xfrm>
            <a:off x="271460" y="4172912"/>
            <a:ext cx="3121431" cy="2006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18-04-27 at 12.25.35 PM.png" descr="Screen Shot 2018-04-27 at 12.25.35 PM.png"/>
          <p:cNvPicPr>
            <a:picLocks noChangeAspect="1"/>
          </p:cNvPicPr>
          <p:nvPr/>
        </p:nvPicPr>
        <p:blipFill>
          <a:blip r:embed="rId5">
            <a:extLst/>
          </a:blip>
          <a:srcRect l="3702" t="2567" r="3702" b="2567"/>
          <a:stretch>
            <a:fillRect/>
          </a:stretch>
        </p:blipFill>
        <p:spPr>
          <a:xfrm>
            <a:off x="3881635" y="3979446"/>
            <a:ext cx="5241661" cy="526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206" name="Regular Us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 User</a:t>
            </a:r>
          </a:p>
          <a:p>
            <a:pPr/>
            <a:r>
              <a:t>Mosque Owner</a:t>
            </a:r>
          </a:p>
        </p:txBody>
      </p:sp>
      <p:pic>
        <p:nvPicPr>
          <p:cNvPr id="207" name="mosque.png" descr="mosqu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3230" y="4377676"/>
            <a:ext cx="5603098" cy="5603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212" name="Regular Us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 User</a:t>
            </a:r>
          </a:p>
          <a:p>
            <a:pPr/>
            <a:r>
              <a:t>Mosque Owner</a:t>
            </a:r>
          </a:p>
        </p:txBody>
      </p:sp>
      <p:pic>
        <p:nvPicPr>
          <p:cNvPr id="213" name="mosque.png" descr="mosqu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3230" y="4377676"/>
            <a:ext cx="5603098" cy="560309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⬅️"/>
          <p:cNvSpPr txBox="1"/>
          <p:nvPr/>
        </p:nvSpPr>
        <p:spPr>
          <a:xfrm>
            <a:off x="3965681" y="4949818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219" name="Regular Us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 User</a:t>
            </a:r>
          </a:p>
          <a:p>
            <a:pPr/>
            <a:r>
              <a:t>Mosque Owner</a:t>
            </a:r>
          </a:p>
        </p:txBody>
      </p:sp>
      <p:pic>
        <p:nvPicPr>
          <p:cNvPr id="220" name="mosque.png" descr="mosqu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3230" y="4377676"/>
            <a:ext cx="5603098" cy="560309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⬅️"/>
          <p:cNvSpPr txBox="1"/>
          <p:nvPr/>
        </p:nvSpPr>
        <p:spPr>
          <a:xfrm>
            <a:off x="4347874" y="5968999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Use Case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creen Shot 2018-04-27 at 3.08.30 AM.png" descr="Screen Shot 2018-04-27 at 3.08.30 AM.png"/>
          <p:cNvPicPr>
            <a:picLocks noChangeAspect="1"/>
          </p:cNvPicPr>
          <p:nvPr/>
        </p:nvPicPr>
        <p:blipFill>
          <a:blip r:embed="rId2">
            <a:extLst/>
          </a:blip>
          <a:srcRect l="919" t="919" r="919" b="919"/>
          <a:stretch>
            <a:fillRect/>
          </a:stretch>
        </p:blipFill>
        <p:spPr>
          <a:xfrm>
            <a:off x="2519759" y="403026"/>
            <a:ext cx="7965093" cy="8947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25" name="Umma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Ummah</a:t>
            </a:r>
          </a:p>
          <a:p>
            <a:pPr/>
            <a:r>
              <a:t>Muslim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add-new-post.png" descr="add-new-po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730" y="1275355"/>
            <a:ext cx="10301340" cy="7202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creen Shot 2018-04-27 at 3.03.08 AM.png" descr="Screen Shot 2018-04-27 at 3.03.08 AM.png"/>
          <p:cNvPicPr>
            <a:picLocks noChangeAspect="1"/>
          </p:cNvPicPr>
          <p:nvPr/>
        </p:nvPicPr>
        <p:blipFill>
          <a:blip r:embed="rId2">
            <a:extLst/>
          </a:blip>
          <a:srcRect l="2464" t="70" r="2464" b="70"/>
          <a:stretch>
            <a:fillRect/>
          </a:stretch>
        </p:blipFill>
        <p:spPr>
          <a:xfrm>
            <a:off x="2323703" y="389135"/>
            <a:ext cx="8357517" cy="8975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pplication Design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Application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reen Shot 2018-04-26 at 9.07.33 AM.png" descr="Screen Shot 2018-04-26 at 9.07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4950" y="209550"/>
            <a:ext cx="4914900" cy="933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creen Shot 2018-04-26 at 9.07.44 AM.png" descr="Screen Shot 2018-04-26 at 9.07.4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2850" y="260350"/>
            <a:ext cx="5499100" cy="923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creen Shot 2018-04-26 at 9.08.02 AM.png" descr="Screen Shot 2018-04-26 at 9.08.0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234950"/>
            <a:ext cx="4876800" cy="92837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Rectangle"/>
          <p:cNvSpPr/>
          <p:nvPr/>
        </p:nvSpPr>
        <p:spPr>
          <a:xfrm>
            <a:off x="4632725" y="2255520"/>
            <a:ext cx="3739349" cy="6097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334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 sz="16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51" name="ios-search-bar-prominent.png" descr="ios-search-bar-prominent.png"/>
          <p:cNvPicPr>
            <a:picLocks noChangeAspect="1"/>
          </p:cNvPicPr>
          <p:nvPr/>
        </p:nvPicPr>
        <p:blipFill>
          <a:blip r:embed="rId4">
            <a:extLst/>
          </a:blip>
          <a:srcRect l="26929" t="72589" r="26929" b="11556"/>
          <a:stretch>
            <a:fillRect/>
          </a:stretch>
        </p:blipFill>
        <p:spPr>
          <a:xfrm>
            <a:off x="4807743" y="5067593"/>
            <a:ext cx="3389121" cy="47325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Enter city, state, or zip code"/>
          <p:cNvSpPr txBox="1"/>
          <p:nvPr/>
        </p:nvSpPr>
        <p:spPr>
          <a:xfrm>
            <a:off x="5138877" y="4708297"/>
            <a:ext cx="2727046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6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Enter city, state, or zip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 Shot 2018-04-26 at 9.08.02 AM.png" descr="Screen Shot 2018-04-26 at 9.08.0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234950"/>
            <a:ext cx="4876800" cy="928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8-04-26 at 9.08.15 AM.png" descr="Screen Shot 2018-04-26 at 9.08.1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8450" y="234950"/>
            <a:ext cx="4787900" cy="928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creen Shot 2018-04-26 at 9.08.02 AM.png" descr="Screen Shot 2018-04-26 at 9.08.0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234950"/>
            <a:ext cx="4876800" cy="928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8-04-26 at 9.08.35 AM.png" descr="Screen Shot 2018-04-26 at 9.08.3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750" y="228600"/>
            <a:ext cx="4813300" cy="929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30" name="Umma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Ummah</a:t>
            </a:r>
          </a:p>
          <a:p>
            <a:pPr/>
            <a:r>
              <a:t>Muslim</a:t>
            </a:r>
          </a:p>
        </p:txBody>
      </p:sp>
      <p:sp>
        <p:nvSpPr>
          <p:cNvPr id="131" name="⬅️"/>
          <p:cNvSpPr txBox="1"/>
          <p:nvPr/>
        </p:nvSpPr>
        <p:spPr>
          <a:xfrm>
            <a:off x="2972731" y="4943653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creen Shot 2018-04-26 at 9.08.35 AM.png" descr="Screen Shot 2018-04-26 at 9.08.3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750" y="228600"/>
            <a:ext cx="4813300" cy="9296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"/>
          <p:cNvGrpSpPr/>
          <p:nvPr/>
        </p:nvGrpSpPr>
        <p:grpSpPr>
          <a:xfrm>
            <a:off x="4690396" y="4857750"/>
            <a:ext cx="3589698" cy="3262904"/>
            <a:chOff x="0" y="0"/>
            <a:chExt cx="3589697" cy="3262903"/>
          </a:xfrm>
        </p:grpSpPr>
        <p:sp>
          <p:nvSpPr>
            <p:cNvPr id="273" name="Shape"/>
            <p:cNvSpPr/>
            <p:nvPr/>
          </p:nvSpPr>
          <p:spPr>
            <a:xfrm>
              <a:off x="0" y="6696"/>
              <a:ext cx="3589698" cy="3256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fill="norm" stroke="1" extrusionOk="0">
                  <a:moveTo>
                    <a:pt x="0" y="0"/>
                  </a:moveTo>
                  <a:lnTo>
                    <a:pt x="21563" y="0"/>
                  </a:lnTo>
                  <a:cubicBezTo>
                    <a:pt x="21600" y="1804"/>
                    <a:pt x="21590" y="3609"/>
                    <a:pt x="21534" y="5412"/>
                  </a:cubicBezTo>
                  <a:cubicBezTo>
                    <a:pt x="21478" y="7216"/>
                    <a:pt x="21375" y="9019"/>
                    <a:pt x="21358" y="10825"/>
                  </a:cubicBezTo>
                  <a:cubicBezTo>
                    <a:pt x="21342" y="12629"/>
                    <a:pt x="21413" y="14433"/>
                    <a:pt x="21487" y="16236"/>
                  </a:cubicBezTo>
                  <a:cubicBezTo>
                    <a:pt x="21533" y="17365"/>
                    <a:pt x="21581" y="18494"/>
                    <a:pt x="21544" y="19623"/>
                  </a:cubicBezTo>
                  <a:cubicBezTo>
                    <a:pt x="21522" y="20284"/>
                    <a:pt x="21470" y="20944"/>
                    <a:pt x="2139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4" name="Events"/>
            <p:cNvSpPr txBox="1"/>
            <p:nvPr/>
          </p:nvSpPr>
          <p:spPr>
            <a:xfrm>
              <a:off x="50924" y="0"/>
              <a:ext cx="3487850" cy="342901"/>
            </a:xfrm>
            <a:prstGeom prst="rect">
              <a:avLst/>
            </a:prstGeom>
            <a:gradFill flip="none" rotWithShape="1">
              <a:gsLst>
                <a:gs pos="0">
                  <a:srgbClr val="D6D5D5"/>
                </a:gs>
                <a:gs pos="100000">
                  <a:srgbClr val="D6D5D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1400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Events</a:t>
              </a:r>
            </a:p>
          </p:txBody>
        </p:sp>
        <p:pic>
          <p:nvPicPr>
            <p:cNvPr id="275" name="IMG_9302.PNG" descr="IMG_930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133" t="23653" r="319" b="52194"/>
            <a:stretch>
              <a:fillRect/>
            </a:stretch>
          </p:blipFill>
          <p:spPr>
            <a:xfrm>
              <a:off x="123806" y="385818"/>
              <a:ext cx="3342013" cy="14717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Announcements"/>
            <p:cNvSpPr txBox="1"/>
            <p:nvPr/>
          </p:nvSpPr>
          <p:spPr>
            <a:xfrm>
              <a:off x="50924" y="1900349"/>
              <a:ext cx="3487850" cy="342901"/>
            </a:xfrm>
            <a:prstGeom prst="rect">
              <a:avLst/>
            </a:prstGeom>
            <a:gradFill flip="none" rotWithShape="1">
              <a:gsLst>
                <a:gs pos="0">
                  <a:srgbClr val="D6D5D5"/>
                </a:gs>
                <a:gs pos="100000">
                  <a:srgbClr val="D6D5D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1400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Announcements</a:t>
              </a:r>
            </a:p>
          </p:txBody>
        </p:sp>
      </p:grpSp>
      <p:sp>
        <p:nvSpPr>
          <p:cNvPr id="278" name="Summer Bazaar &amp; BBQ"/>
          <p:cNvSpPr/>
          <p:nvPr/>
        </p:nvSpPr>
        <p:spPr>
          <a:xfrm>
            <a:off x="5573667" y="5237365"/>
            <a:ext cx="1648551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000">
                <a:solidFill>
                  <a:srgbClr val="3B3E4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Summer Bazaar &amp; BBQ</a:t>
            </a:r>
          </a:p>
        </p:txBody>
      </p:sp>
      <p:sp>
        <p:nvSpPr>
          <p:cNvPr id="279" name="Community Health Fair"/>
          <p:cNvSpPr/>
          <p:nvPr/>
        </p:nvSpPr>
        <p:spPr>
          <a:xfrm>
            <a:off x="5573667" y="5971791"/>
            <a:ext cx="1648551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000">
                <a:solidFill>
                  <a:srgbClr val="3B3E4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Community Health Fair</a:t>
            </a:r>
          </a:p>
        </p:txBody>
      </p:sp>
      <p:sp>
        <p:nvSpPr>
          <p:cNvPr id="280" name="Hosted by Masjid"/>
          <p:cNvSpPr/>
          <p:nvPr/>
        </p:nvSpPr>
        <p:spPr>
          <a:xfrm>
            <a:off x="5809045" y="6358798"/>
            <a:ext cx="1648550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0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Hosted by Masjid</a:t>
            </a:r>
          </a:p>
        </p:txBody>
      </p:sp>
      <p:sp>
        <p:nvSpPr>
          <p:cNvPr id="281" name="Multiple Hosts"/>
          <p:cNvSpPr/>
          <p:nvPr/>
        </p:nvSpPr>
        <p:spPr>
          <a:xfrm>
            <a:off x="5974008" y="5609996"/>
            <a:ext cx="1648551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algn="l">
              <a:defRPr b="0" sz="10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Multiple Hosts</a:t>
            </a:r>
          </a:p>
        </p:txBody>
      </p:sp>
      <p:pic>
        <p:nvPicPr>
          <p:cNvPr id="282" name="Screen Shot 2018-04-26 at 9.33.42 AM.png" descr="Screen Shot 2018-04-26 at 9.33.42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07551" y="6706217"/>
            <a:ext cx="3589698" cy="85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G_9303.PNG" descr="IMG_9303.PNG"/>
          <p:cNvPicPr>
            <a:picLocks noChangeAspect="1"/>
          </p:cNvPicPr>
          <p:nvPr/>
        </p:nvPicPr>
        <p:blipFill>
          <a:blip r:embed="rId6">
            <a:extLst/>
          </a:blip>
          <a:srcRect l="0" t="17763" r="0" b="64688"/>
          <a:stretch>
            <a:fillRect/>
          </a:stretch>
        </p:blipFill>
        <p:spPr>
          <a:xfrm>
            <a:off x="4707532" y="7107599"/>
            <a:ext cx="3589548" cy="112037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NOTICE FOR THURSDAY, MARCH 22 - MASJID CLOSED"/>
          <p:cNvSpPr/>
          <p:nvPr/>
        </p:nvSpPr>
        <p:spPr>
          <a:xfrm>
            <a:off x="4825426" y="7627326"/>
            <a:ext cx="3145033" cy="4290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NOTICE FOR THURSDAY, MARCH 22 - MASJID CLOSED</a:t>
            </a:r>
          </a:p>
        </p:txBody>
      </p:sp>
      <p:sp>
        <p:nvSpPr>
          <p:cNvPr id="285" name="Badshahi Masjid"/>
          <p:cNvSpPr/>
          <p:nvPr/>
        </p:nvSpPr>
        <p:spPr>
          <a:xfrm>
            <a:off x="5231389" y="7107600"/>
            <a:ext cx="1648551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100">
                <a:solidFill>
                  <a:srgbClr val="3B3E4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Badshahi Masjid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reen Shot 2018-04-26 at 9.08.35 AM.png" descr="Screen Shot 2018-04-26 at 9.08.3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750" y="228600"/>
            <a:ext cx="4813300" cy="9296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Group"/>
          <p:cNvGrpSpPr/>
          <p:nvPr/>
        </p:nvGrpSpPr>
        <p:grpSpPr>
          <a:xfrm>
            <a:off x="4690396" y="4857750"/>
            <a:ext cx="3589698" cy="3262904"/>
            <a:chOff x="0" y="0"/>
            <a:chExt cx="3589697" cy="3262903"/>
          </a:xfrm>
        </p:grpSpPr>
        <p:sp>
          <p:nvSpPr>
            <p:cNvPr id="290" name="Shape"/>
            <p:cNvSpPr/>
            <p:nvPr/>
          </p:nvSpPr>
          <p:spPr>
            <a:xfrm>
              <a:off x="0" y="6696"/>
              <a:ext cx="3589698" cy="3256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fill="norm" stroke="1" extrusionOk="0">
                  <a:moveTo>
                    <a:pt x="0" y="0"/>
                  </a:moveTo>
                  <a:lnTo>
                    <a:pt x="21563" y="0"/>
                  </a:lnTo>
                  <a:cubicBezTo>
                    <a:pt x="21600" y="1804"/>
                    <a:pt x="21590" y="3609"/>
                    <a:pt x="21534" y="5412"/>
                  </a:cubicBezTo>
                  <a:cubicBezTo>
                    <a:pt x="21478" y="7216"/>
                    <a:pt x="21375" y="9019"/>
                    <a:pt x="21358" y="10825"/>
                  </a:cubicBezTo>
                  <a:cubicBezTo>
                    <a:pt x="21342" y="12629"/>
                    <a:pt x="21413" y="14433"/>
                    <a:pt x="21487" y="16236"/>
                  </a:cubicBezTo>
                  <a:cubicBezTo>
                    <a:pt x="21533" y="17365"/>
                    <a:pt x="21581" y="18494"/>
                    <a:pt x="21544" y="19623"/>
                  </a:cubicBezTo>
                  <a:cubicBezTo>
                    <a:pt x="21522" y="20284"/>
                    <a:pt x="21470" y="20944"/>
                    <a:pt x="2139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" name="Events"/>
            <p:cNvSpPr txBox="1"/>
            <p:nvPr/>
          </p:nvSpPr>
          <p:spPr>
            <a:xfrm>
              <a:off x="50924" y="0"/>
              <a:ext cx="3487850" cy="342901"/>
            </a:xfrm>
            <a:prstGeom prst="rect">
              <a:avLst/>
            </a:prstGeom>
            <a:gradFill flip="none" rotWithShape="1">
              <a:gsLst>
                <a:gs pos="0">
                  <a:srgbClr val="D6D5D5"/>
                </a:gs>
                <a:gs pos="100000">
                  <a:srgbClr val="D6D5D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1400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Events</a:t>
              </a:r>
            </a:p>
          </p:txBody>
        </p:sp>
        <p:pic>
          <p:nvPicPr>
            <p:cNvPr id="292" name="IMG_9302.PNG" descr="IMG_930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133" t="23653" r="319" b="52194"/>
            <a:stretch>
              <a:fillRect/>
            </a:stretch>
          </p:blipFill>
          <p:spPr>
            <a:xfrm>
              <a:off x="123806" y="385818"/>
              <a:ext cx="3342013" cy="14717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Announcements"/>
            <p:cNvSpPr txBox="1"/>
            <p:nvPr/>
          </p:nvSpPr>
          <p:spPr>
            <a:xfrm>
              <a:off x="50924" y="1900349"/>
              <a:ext cx="3487850" cy="342901"/>
            </a:xfrm>
            <a:prstGeom prst="rect">
              <a:avLst/>
            </a:prstGeom>
            <a:gradFill flip="none" rotWithShape="1">
              <a:gsLst>
                <a:gs pos="0">
                  <a:srgbClr val="D6D5D5"/>
                </a:gs>
                <a:gs pos="100000">
                  <a:srgbClr val="D6D5D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1400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Announcements</a:t>
              </a:r>
            </a:p>
          </p:txBody>
        </p:sp>
      </p:grpSp>
      <p:sp>
        <p:nvSpPr>
          <p:cNvPr id="295" name="Summer Bazaar &amp; BBQ"/>
          <p:cNvSpPr/>
          <p:nvPr/>
        </p:nvSpPr>
        <p:spPr>
          <a:xfrm>
            <a:off x="5573667" y="5237365"/>
            <a:ext cx="1648551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000">
                <a:solidFill>
                  <a:srgbClr val="3B3E4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Summer Bazaar &amp; BBQ</a:t>
            </a:r>
          </a:p>
        </p:txBody>
      </p:sp>
      <p:sp>
        <p:nvSpPr>
          <p:cNvPr id="296" name="Community Health Fair"/>
          <p:cNvSpPr/>
          <p:nvPr/>
        </p:nvSpPr>
        <p:spPr>
          <a:xfrm>
            <a:off x="5573667" y="5971791"/>
            <a:ext cx="1648551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000">
                <a:solidFill>
                  <a:srgbClr val="3B3E4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Community Health Fair</a:t>
            </a:r>
          </a:p>
        </p:txBody>
      </p:sp>
      <p:sp>
        <p:nvSpPr>
          <p:cNvPr id="297" name="Hosted by Masjid"/>
          <p:cNvSpPr/>
          <p:nvPr/>
        </p:nvSpPr>
        <p:spPr>
          <a:xfrm>
            <a:off x="5809045" y="6358798"/>
            <a:ext cx="1648550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0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Hosted by Masjid</a:t>
            </a:r>
          </a:p>
        </p:txBody>
      </p:sp>
      <p:sp>
        <p:nvSpPr>
          <p:cNvPr id="298" name="Multiple Hosts"/>
          <p:cNvSpPr/>
          <p:nvPr/>
        </p:nvSpPr>
        <p:spPr>
          <a:xfrm>
            <a:off x="5974008" y="5609996"/>
            <a:ext cx="1648551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algn="l">
              <a:defRPr b="0" sz="10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Multiple Hosts</a:t>
            </a:r>
          </a:p>
        </p:txBody>
      </p:sp>
      <p:pic>
        <p:nvPicPr>
          <p:cNvPr id="299" name="Screen Shot 2018-04-26 at 9.33.42 AM.png" descr="Screen Shot 2018-04-26 at 9.33.42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07551" y="6706217"/>
            <a:ext cx="3589698" cy="85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G_9303.PNG" descr="IMG_9303.PNG"/>
          <p:cNvPicPr>
            <a:picLocks noChangeAspect="1"/>
          </p:cNvPicPr>
          <p:nvPr/>
        </p:nvPicPr>
        <p:blipFill>
          <a:blip r:embed="rId6">
            <a:extLst/>
          </a:blip>
          <a:srcRect l="0" t="17763" r="0" b="64688"/>
          <a:stretch>
            <a:fillRect/>
          </a:stretch>
        </p:blipFill>
        <p:spPr>
          <a:xfrm>
            <a:off x="4707532" y="7107599"/>
            <a:ext cx="3589548" cy="112037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NOTICE FOR THURSDAY, MARCH 22 - MASJID CLOSED"/>
          <p:cNvSpPr/>
          <p:nvPr/>
        </p:nvSpPr>
        <p:spPr>
          <a:xfrm>
            <a:off x="4825426" y="7627326"/>
            <a:ext cx="3145033" cy="4290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NOTICE FOR THURSDAY, MARCH 22 - MASJID CLOSED</a:t>
            </a:r>
          </a:p>
        </p:txBody>
      </p:sp>
      <p:sp>
        <p:nvSpPr>
          <p:cNvPr id="302" name="Badshahi Masjid"/>
          <p:cNvSpPr/>
          <p:nvPr/>
        </p:nvSpPr>
        <p:spPr>
          <a:xfrm>
            <a:off x="5231389" y="7107600"/>
            <a:ext cx="1648551" cy="2608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0" sz="1100">
                <a:solidFill>
                  <a:srgbClr val="3B3E4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Badshahi Masjid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creen Shot 2018-04-26 at 9.08.47 AM.png" descr="Screen Shot 2018-04-26 at 9.08.4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3200" y="241300"/>
            <a:ext cx="4978400" cy="927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al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315" name="Find Mosques easil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Mosques easily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320" name="Find Mosques easi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Mosques easily</a:t>
            </a:r>
          </a:p>
          <a:p>
            <a:pPr/>
            <a:r>
              <a:t>Get connected to favorite Mosques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325" name="Find Mosques easi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Mosques easily</a:t>
            </a:r>
          </a:p>
          <a:p>
            <a:pPr/>
            <a:r>
              <a:t>Get connected to favorite Mosques</a:t>
            </a:r>
          </a:p>
          <a:p>
            <a:pPr/>
            <a:r>
              <a:t>Make Mosque owners’ life easier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Ummah System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Ummah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Ummah ER Diagram.pdf" descr="Ummah ER Diagram.pdf"/>
          <p:cNvPicPr>
            <a:picLocks noChangeAspect="1"/>
          </p:cNvPicPr>
          <p:nvPr/>
        </p:nvPicPr>
        <p:blipFill>
          <a:blip r:embed="rId3">
            <a:extLst/>
          </a:blip>
          <a:srcRect l="671" t="3368" r="16983" b="152"/>
          <a:stretch>
            <a:fillRect/>
          </a:stretch>
        </p:blipFill>
        <p:spPr>
          <a:xfrm>
            <a:off x="-142479" y="274240"/>
            <a:ext cx="13289658" cy="9206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EAN S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MEAN Stack</a:t>
            </a:r>
          </a:p>
        </p:txBody>
      </p:sp>
      <p:pic>
        <p:nvPicPr>
          <p:cNvPr id="336" name="mean_vs_lamp_stack.png" descr="mean_vs_lamp_stack.png"/>
          <p:cNvPicPr>
            <a:picLocks noChangeAspect="1"/>
          </p:cNvPicPr>
          <p:nvPr/>
        </p:nvPicPr>
        <p:blipFill>
          <a:blip r:embed="rId3">
            <a:extLst/>
          </a:blip>
          <a:srcRect l="54995" t="0" r="0" b="0"/>
          <a:stretch>
            <a:fillRect/>
          </a:stretch>
        </p:blipFill>
        <p:spPr>
          <a:xfrm>
            <a:off x="4155479" y="2274490"/>
            <a:ext cx="4693865" cy="6931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36" name="Umma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Ummah</a:t>
            </a:r>
          </a:p>
          <a:p>
            <a:pPr/>
            <a:r>
              <a:t>Muslim</a:t>
            </a:r>
          </a:p>
        </p:txBody>
      </p:sp>
      <p:sp>
        <p:nvSpPr>
          <p:cNvPr id="137" name="⬅️"/>
          <p:cNvSpPr txBox="1"/>
          <p:nvPr/>
        </p:nvSpPr>
        <p:spPr>
          <a:xfrm>
            <a:off x="2911771" y="5939333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MEAN S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MEAN Stack</a:t>
            </a:r>
          </a:p>
        </p:txBody>
      </p:sp>
      <p:pic>
        <p:nvPicPr>
          <p:cNvPr id="341" name="mean_vs_lamp_stack.png" descr="mean_vs_lamp_stack.png"/>
          <p:cNvPicPr>
            <a:picLocks noChangeAspect="1"/>
          </p:cNvPicPr>
          <p:nvPr/>
        </p:nvPicPr>
        <p:blipFill>
          <a:blip r:embed="rId3">
            <a:extLst/>
          </a:blip>
          <a:srcRect l="54995" t="0" r="0" b="0"/>
          <a:stretch>
            <a:fillRect/>
          </a:stretch>
        </p:blipFill>
        <p:spPr>
          <a:xfrm>
            <a:off x="4155479" y="2274490"/>
            <a:ext cx="4693865" cy="693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Line"/>
          <p:cNvSpPr/>
          <p:nvPr/>
        </p:nvSpPr>
        <p:spPr>
          <a:xfrm flipH="1">
            <a:off x="8916985" y="3557597"/>
            <a:ext cx="1925216" cy="1"/>
          </a:xfrm>
          <a:prstGeom prst="line">
            <a:avLst/>
          </a:prstGeom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EAN S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FEAN Stack</a:t>
            </a:r>
          </a:p>
        </p:txBody>
      </p:sp>
      <p:pic>
        <p:nvPicPr>
          <p:cNvPr id="347" name="mean_vs_lamp_stack.png" descr="mean_vs_lamp_stack.png"/>
          <p:cNvPicPr>
            <a:picLocks noChangeAspect="1"/>
          </p:cNvPicPr>
          <p:nvPr/>
        </p:nvPicPr>
        <p:blipFill>
          <a:blip r:embed="rId3">
            <a:extLst/>
          </a:blip>
          <a:srcRect l="54995" t="0" r="0" b="0"/>
          <a:stretch>
            <a:fillRect/>
          </a:stretch>
        </p:blipFill>
        <p:spPr>
          <a:xfrm>
            <a:off x="4155479" y="2274490"/>
            <a:ext cx="4693865" cy="6931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s.jpg" descr="images.jpg"/>
          <p:cNvPicPr>
            <a:picLocks noChangeAspect="1"/>
          </p:cNvPicPr>
          <p:nvPr/>
        </p:nvPicPr>
        <p:blipFill>
          <a:blip r:embed="rId4">
            <a:extLst/>
          </a:blip>
          <a:srcRect l="6332" t="0" r="6191" b="5756"/>
          <a:stretch>
            <a:fillRect/>
          </a:stretch>
        </p:blipFill>
        <p:spPr>
          <a:xfrm rot="780000">
            <a:off x="5142742" y="2533351"/>
            <a:ext cx="3665131" cy="2024667"/>
          </a:xfrm>
          <a:prstGeom prst="rect">
            <a:avLst/>
          </a:prstGeom>
          <a:ln w="12700">
            <a:solidFill>
              <a:srgbClr val="5E5E5E"/>
            </a:solidFill>
            <a:miter lim="400000"/>
          </a:ln>
          <a:effectLst>
            <a:outerShdw sx="100000" sy="100000" kx="0" ky="0" algn="b" rotWithShape="0" blurRad="190500" dist="0" dir="5700000">
              <a:srgbClr val="000000">
                <a:alpha val="2966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firebase.png" descr="fireba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8599" y="1490726"/>
            <a:ext cx="2338718" cy="233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nodeserver-logo.png" descr="nodeserver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7846" y="6384160"/>
            <a:ext cx="3520224" cy="224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White_20iPhone_206s_20Plus_20_3_1024x1024@2x.png" descr="White_20iPhone_206s_20Plus_20_3_1024x1024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7965" y="5579850"/>
            <a:ext cx="3864449" cy="3854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add-new-post.png" descr="add-new-pos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3544" y="598063"/>
            <a:ext cx="5898073" cy="412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add-new-post.gif" descr="add-new-post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018" y="594473"/>
            <a:ext cx="5908343" cy="4131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firebase.png" descr="fireba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38599" y="1490726"/>
            <a:ext cx="2338718" cy="233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nodeserver-logo.png" descr="nodeserver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47846" y="6384160"/>
            <a:ext cx="3520224" cy="224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White_20iPhone_206s_20Plus_20_3_1024x1024@2x.png" descr="White_20iPhone_206s_20Plus_20_3_1024x1024@2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7965" y="5579850"/>
            <a:ext cx="3864449" cy="3854789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Line"/>
          <p:cNvSpPr/>
          <p:nvPr/>
        </p:nvSpPr>
        <p:spPr>
          <a:xfrm flipV="1">
            <a:off x="173064" y="4852205"/>
            <a:ext cx="946872" cy="946873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firebase.png" descr="fireba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8599" y="1490726"/>
            <a:ext cx="2338718" cy="233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nodeserver-logo.png" descr="nodeserver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7846" y="6384160"/>
            <a:ext cx="3520224" cy="224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White_20iPhone_206s_20Plus_20_3_1024x1024@2x.png" descr="White_20iPhone_206s_20Plus_20_3_1024x1024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7965" y="5579850"/>
            <a:ext cx="3864449" cy="3854789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Line"/>
          <p:cNvSpPr/>
          <p:nvPr/>
        </p:nvSpPr>
        <p:spPr>
          <a:xfrm>
            <a:off x="7306741" y="2660084"/>
            <a:ext cx="1925217" cy="1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1" name="Line"/>
          <p:cNvSpPr/>
          <p:nvPr/>
        </p:nvSpPr>
        <p:spPr>
          <a:xfrm flipV="1">
            <a:off x="173064" y="4852205"/>
            <a:ext cx="946872" cy="946873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72" name="add-new-post.png" descr="add-new-pos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3544" y="598063"/>
            <a:ext cx="5898073" cy="412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firebase.png" descr="fireba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8599" y="1490726"/>
            <a:ext cx="2338718" cy="233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nodeserver-logo.png" descr="nodeserver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7846" y="6384160"/>
            <a:ext cx="3520224" cy="224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White_20iPhone_206s_20Plus_20_3_1024x1024@2x.png" descr="White_20iPhone_206s_20Plus_20_3_1024x1024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7965" y="5579850"/>
            <a:ext cx="3864449" cy="385478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Line"/>
          <p:cNvSpPr/>
          <p:nvPr/>
        </p:nvSpPr>
        <p:spPr>
          <a:xfrm>
            <a:off x="10921843" y="4144193"/>
            <a:ext cx="1" cy="1925217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0" name="Line"/>
          <p:cNvSpPr/>
          <p:nvPr/>
        </p:nvSpPr>
        <p:spPr>
          <a:xfrm>
            <a:off x="7306741" y="2660084"/>
            <a:ext cx="1925217" cy="1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1" name="Line"/>
          <p:cNvSpPr/>
          <p:nvPr/>
        </p:nvSpPr>
        <p:spPr>
          <a:xfrm flipV="1">
            <a:off x="173064" y="4852205"/>
            <a:ext cx="946872" cy="946873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82" name="add-new-post.png" descr="add-new-pos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3544" y="598063"/>
            <a:ext cx="5898073" cy="412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firebase.png" descr="fireba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8599" y="1490726"/>
            <a:ext cx="2338718" cy="233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nodeserver-logo.png" descr="nodeserver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7846" y="6384160"/>
            <a:ext cx="3520224" cy="224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White_20iPhone_206s_20Plus_20_3_1024x1024@2x.png" descr="White_20iPhone_206s_20Plus_20_3_1024x1024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7965" y="5579850"/>
            <a:ext cx="3864449" cy="3854789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Line"/>
          <p:cNvSpPr/>
          <p:nvPr/>
        </p:nvSpPr>
        <p:spPr>
          <a:xfrm flipH="1">
            <a:off x="5159282" y="7507244"/>
            <a:ext cx="3520224" cy="1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0" name="Line"/>
          <p:cNvSpPr/>
          <p:nvPr/>
        </p:nvSpPr>
        <p:spPr>
          <a:xfrm>
            <a:off x="10921843" y="4144193"/>
            <a:ext cx="1" cy="1925217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1" name="Line"/>
          <p:cNvSpPr/>
          <p:nvPr/>
        </p:nvSpPr>
        <p:spPr>
          <a:xfrm>
            <a:off x="7306741" y="2660084"/>
            <a:ext cx="1925217" cy="1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2" name="Line"/>
          <p:cNvSpPr/>
          <p:nvPr/>
        </p:nvSpPr>
        <p:spPr>
          <a:xfrm flipV="1">
            <a:off x="173064" y="4852205"/>
            <a:ext cx="946872" cy="946873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93" name="add-new-post.png" descr="add-new-pos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3544" y="598063"/>
            <a:ext cx="5898073" cy="412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firebase.png" descr="fireba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8599" y="1490726"/>
            <a:ext cx="2338718" cy="233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nodeserver-logo.png" descr="nodeserver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7846" y="6384160"/>
            <a:ext cx="3520224" cy="224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White_20iPhone_206s_20Plus_20_3_1024x1024@2x.png" descr="White_20iPhone_206s_20Plus_20_3_1024x1024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7965" y="5579850"/>
            <a:ext cx="3864449" cy="3854789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Line"/>
          <p:cNvSpPr/>
          <p:nvPr/>
        </p:nvSpPr>
        <p:spPr>
          <a:xfrm flipH="1">
            <a:off x="5159282" y="7507244"/>
            <a:ext cx="3520224" cy="1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1" name="Line"/>
          <p:cNvSpPr/>
          <p:nvPr/>
        </p:nvSpPr>
        <p:spPr>
          <a:xfrm>
            <a:off x="10921843" y="4144193"/>
            <a:ext cx="1" cy="1925217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2" name="Line"/>
          <p:cNvSpPr/>
          <p:nvPr/>
        </p:nvSpPr>
        <p:spPr>
          <a:xfrm>
            <a:off x="7306741" y="2660084"/>
            <a:ext cx="1925217" cy="1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3" name="Line"/>
          <p:cNvSpPr/>
          <p:nvPr/>
        </p:nvSpPr>
        <p:spPr>
          <a:xfrm flipV="1">
            <a:off x="173064" y="4852205"/>
            <a:ext cx="946872" cy="946873"/>
          </a:xfrm>
          <a:prstGeom prst="line">
            <a:avLst/>
          </a:prstGeom>
          <a:ln w="152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4" name="🙂"/>
          <p:cNvSpPr txBox="1"/>
          <p:nvPr/>
        </p:nvSpPr>
        <p:spPr>
          <a:xfrm>
            <a:off x="601419" y="7199093"/>
            <a:ext cx="138430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0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🙂</a:t>
            </a:r>
          </a:p>
        </p:txBody>
      </p:sp>
      <p:sp>
        <p:nvSpPr>
          <p:cNvPr id="405" name="✅"/>
          <p:cNvSpPr txBox="1"/>
          <p:nvPr/>
        </p:nvSpPr>
        <p:spPr>
          <a:xfrm>
            <a:off x="4048571" y="5369379"/>
            <a:ext cx="9525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6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✅</a:t>
            </a:r>
          </a:p>
        </p:txBody>
      </p:sp>
      <p:pic>
        <p:nvPicPr>
          <p:cNvPr id="406" name="add-new-post.png" descr="add-new-pos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3544" y="598063"/>
            <a:ext cx="5898073" cy="412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DEMO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43991">
              <a:defRPr sz="1368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My Movie 1.mp4" descr="My Movie 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51924" y="1032827"/>
            <a:ext cx="13667457" cy="7687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52599" fill="hold"/>
                                        <p:tgtEl>
                                          <p:spTgt spid="4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grpSp>
        <p:nvGrpSpPr>
          <p:cNvPr id="144" name="Group"/>
          <p:cNvGrpSpPr/>
          <p:nvPr/>
        </p:nvGrpSpPr>
        <p:grpSpPr>
          <a:xfrm>
            <a:off x="2696091" y="3550694"/>
            <a:ext cx="7612510" cy="4379401"/>
            <a:chOff x="0" y="0"/>
            <a:chExt cx="7612509" cy="4379399"/>
          </a:xfrm>
        </p:grpSpPr>
        <p:pic>
          <p:nvPicPr>
            <p:cNvPr id="142" name="IMG_7348.jpg" descr="IMG_7348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5807" t="0" r="5296" b="0"/>
            <a:stretch>
              <a:fillRect/>
            </a:stretch>
          </p:blipFill>
          <p:spPr>
            <a:xfrm>
              <a:off x="0" y="0"/>
              <a:ext cx="3885520" cy="4379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IMG_0856.JPG" descr="IMG_0856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629" t="6250" r="7631" b="6253"/>
            <a:stretch>
              <a:fillRect/>
            </a:stretch>
          </p:blipFill>
          <p:spPr>
            <a:xfrm>
              <a:off x="3880585" y="198"/>
              <a:ext cx="3731925" cy="4379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5" name="muslim-kids.png" descr="muslim-kids.png"/>
          <p:cNvPicPr>
            <a:picLocks noChangeAspect="1"/>
          </p:cNvPicPr>
          <p:nvPr/>
        </p:nvPicPr>
        <p:blipFill>
          <a:blip r:embed="rId5">
            <a:extLst/>
          </a:blip>
          <a:srcRect l="3563" t="5416" r="55588" b="0"/>
          <a:stretch>
            <a:fillRect/>
          </a:stretch>
        </p:blipFill>
        <p:spPr>
          <a:xfrm>
            <a:off x="10107268" y="4601015"/>
            <a:ext cx="2501429" cy="52149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63981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DEMO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43991">
              <a:defRPr sz="1368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Future Work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700"/>
            </a:lvl1pPr>
          </a:lstStyle>
          <a:p>
            <a:pPr/>
            <a:r>
              <a:t>Future Work</a:t>
            </a:r>
          </a:p>
        </p:txBody>
      </p:sp>
      <p:sp>
        <p:nvSpPr>
          <p:cNvPr id="421" name="Text"/>
          <p:cNvSpPr txBox="1"/>
          <p:nvPr/>
        </p:nvSpPr>
        <p:spPr>
          <a:xfrm>
            <a:off x="2545986" y="171179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426" name="Text"/>
          <p:cNvSpPr txBox="1"/>
          <p:nvPr/>
        </p:nvSpPr>
        <p:spPr>
          <a:xfrm>
            <a:off x="2545986" y="171179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427" name="Find Halal Restaurants/Sto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Halal Restaurants/Stores</a:t>
            </a:r>
          </a:p>
          <a:p>
            <a:pPr/>
            <a:r>
              <a:t>Develop similar model for </a:t>
            </a:r>
            <a:br/>
            <a:r>
              <a:t>churches, parks, schools, etc.</a:t>
            </a:r>
          </a:p>
        </p:txBody>
      </p:sp>
      <p:pic>
        <p:nvPicPr>
          <p:cNvPr id="428" name="d1f40e_cd5bfd6545df4a8eb8bc8fa5f653a445.png" descr="d1f40e_cd5bfd6545df4a8eb8bc8fa5f653a4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6251" y="4273871"/>
            <a:ext cx="5300269" cy="5300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433" name="Text"/>
          <p:cNvSpPr txBox="1"/>
          <p:nvPr/>
        </p:nvSpPr>
        <p:spPr>
          <a:xfrm>
            <a:off x="2545986" y="171179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434" name="Find Halal Restaurants/Sto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Halal Restaurants/Stores</a:t>
            </a:r>
          </a:p>
          <a:p>
            <a:pPr/>
            <a:r>
              <a:t>Develop similar model for </a:t>
            </a:r>
            <a:br/>
            <a:r>
              <a:t>churches, parks, schools, etc.</a:t>
            </a:r>
          </a:p>
        </p:txBody>
      </p:sp>
      <p:sp>
        <p:nvSpPr>
          <p:cNvPr id="435" name="⬅️"/>
          <p:cNvSpPr txBox="1"/>
          <p:nvPr/>
        </p:nvSpPr>
        <p:spPr>
          <a:xfrm flipH="1">
            <a:off x="363046" y="4717768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  <p:pic>
        <p:nvPicPr>
          <p:cNvPr id="436" name="d1f40e_cd5bfd6545df4a8eb8bc8fa5f653a445.png" descr="d1f40e_cd5bfd6545df4a8eb8bc8fa5f653a4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6251" y="4273871"/>
            <a:ext cx="5300269" cy="5300269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Halal = Islamic Way Certified ✅"/>
          <p:cNvSpPr txBox="1"/>
          <p:nvPr/>
        </p:nvSpPr>
        <p:spPr>
          <a:xfrm rot="20948088">
            <a:off x="463308" y="7588250"/>
            <a:ext cx="65511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/>
            </a:pPr>
            <a:r>
              <a:t>Halal = Islamic Way Certified </a:t>
            </a:r>
            <a:r>
              <a:rPr b="0">
                <a:latin typeface="Apple Color Emoji"/>
                <a:ea typeface="Apple Color Emoji"/>
                <a:cs typeface="Apple Color Emoji"/>
                <a:sym typeface="Apple Color Emoji"/>
              </a:rPr>
              <a:t>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Halal Food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Halal Food Search</a:t>
            </a:r>
          </a:p>
        </p:txBody>
      </p:sp>
      <p:pic>
        <p:nvPicPr>
          <p:cNvPr id="442" name="Screen Shot 2018-02-15 at 12.52.59 AM.png" descr="Screen Shot 2018-02-15 at 12.52.5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650" y="3059410"/>
            <a:ext cx="8699500" cy="295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Halal Food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Halal Food Search</a:t>
            </a:r>
          </a:p>
        </p:txBody>
      </p:sp>
      <p:sp>
        <p:nvSpPr>
          <p:cNvPr id="447" name="Dover"/>
          <p:cNvSpPr txBox="1"/>
          <p:nvPr/>
        </p:nvSpPr>
        <p:spPr>
          <a:xfrm>
            <a:off x="6013196" y="9067799"/>
            <a:ext cx="9784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Dover</a:t>
            </a:r>
          </a:p>
        </p:txBody>
      </p:sp>
      <p:pic>
        <p:nvPicPr>
          <p:cNvPr id="448" name="Screen Shot 2018-02-14 at 10.31.12 PM.png" descr="Screen Shot 2018-02-14 at 10.31.12 PM.png"/>
          <p:cNvPicPr>
            <a:picLocks noChangeAspect="1"/>
          </p:cNvPicPr>
          <p:nvPr/>
        </p:nvPicPr>
        <p:blipFill>
          <a:blip r:embed="rId3">
            <a:extLst/>
          </a:blip>
          <a:srcRect l="16688" t="0" r="14559" b="482"/>
          <a:stretch>
            <a:fillRect/>
          </a:stretch>
        </p:blipFill>
        <p:spPr>
          <a:xfrm>
            <a:off x="3332757" y="2433835"/>
            <a:ext cx="6339118" cy="6612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creen Shot 2018-02-14 at 10.31.12 PM.png" descr="Screen Shot 2018-02-14 at 10.31.12 PM.png"/>
          <p:cNvPicPr>
            <a:picLocks noChangeAspect="1"/>
          </p:cNvPicPr>
          <p:nvPr/>
        </p:nvPicPr>
        <p:blipFill>
          <a:blip r:embed="rId3">
            <a:extLst/>
          </a:blip>
          <a:srcRect l="16688" t="0" r="14559" b="482"/>
          <a:stretch>
            <a:fillRect/>
          </a:stretch>
        </p:blipFill>
        <p:spPr>
          <a:xfrm>
            <a:off x="2364581" y="560387"/>
            <a:ext cx="8275483" cy="8632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42978">
            <a:off x="1140277" y="5297537"/>
            <a:ext cx="5750299" cy="352235"/>
          </a:xfrm>
          <a:prstGeom prst="rect">
            <a:avLst/>
          </a:prstGeom>
        </p:spPr>
      </p:pic>
      <p:sp>
        <p:nvSpPr>
          <p:cNvPr id="455" name="🤦🏻♀️"/>
          <p:cNvSpPr txBox="1"/>
          <p:nvPr/>
        </p:nvSpPr>
        <p:spPr>
          <a:xfrm>
            <a:off x="394969" y="6352540"/>
            <a:ext cx="138430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0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🤦🏻‍♀️</a:t>
            </a:r>
          </a:p>
        </p:txBody>
      </p:sp>
      <p:sp>
        <p:nvSpPr>
          <p:cNvPr id="456" name="Dover"/>
          <p:cNvSpPr txBox="1"/>
          <p:nvPr/>
        </p:nvSpPr>
        <p:spPr>
          <a:xfrm>
            <a:off x="6013196" y="9210040"/>
            <a:ext cx="97840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461" name="Text"/>
          <p:cNvSpPr txBox="1"/>
          <p:nvPr/>
        </p:nvSpPr>
        <p:spPr>
          <a:xfrm>
            <a:off x="2545986" y="171179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462" name="Find Halal Restaurants/Sto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Halal Restaurants/Stores</a:t>
            </a:r>
          </a:p>
          <a:p>
            <a:pPr/>
            <a:r>
              <a:t>Develop similar model for </a:t>
            </a:r>
            <a:br/>
            <a:r>
              <a:t>churches, parks, schools, etc.</a:t>
            </a:r>
          </a:p>
        </p:txBody>
      </p:sp>
      <p:sp>
        <p:nvSpPr>
          <p:cNvPr id="463" name="⬅️"/>
          <p:cNvSpPr txBox="1"/>
          <p:nvPr/>
        </p:nvSpPr>
        <p:spPr>
          <a:xfrm flipH="1">
            <a:off x="363046" y="4717768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  <p:pic>
        <p:nvPicPr>
          <p:cNvPr id="464" name="d1f40e_cd5bfd6545df4a8eb8bc8fa5f653a445.png" descr="d1f40e_cd5bfd6545df4a8eb8bc8fa5f653a4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6251" y="4273871"/>
            <a:ext cx="5300269" cy="5300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469" name="Text"/>
          <p:cNvSpPr txBox="1"/>
          <p:nvPr/>
        </p:nvSpPr>
        <p:spPr>
          <a:xfrm>
            <a:off x="2545986" y="171179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470" name="Find Halal Restaurants/Sto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Halal Restaurants/Stores</a:t>
            </a:r>
          </a:p>
          <a:p>
            <a:pPr/>
            <a:r>
              <a:t>Develop similar model for </a:t>
            </a:r>
            <a:br/>
            <a:r>
              <a:t>churches, parks, schools, etc.</a:t>
            </a:r>
          </a:p>
        </p:txBody>
      </p:sp>
      <p:pic>
        <p:nvPicPr>
          <p:cNvPr id="471" name="city-park-various-activites-2-hi.png" descr="city-park-various-activites-2-h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0445" y="1785871"/>
            <a:ext cx="5975920" cy="4033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subscribe-subscription-button-online-329840f36076998d-512x512.png" descr="subscribe-subscription-button-online-329840f36076998d-512x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5559" y="5336283"/>
            <a:ext cx="5225693" cy="2438657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⬅️"/>
          <p:cNvSpPr txBox="1"/>
          <p:nvPr/>
        </p:nvSpPr>
        <p:spPr>
          <a:xfrm flipH="1">
            <a:off x="403686" y="5743812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9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clickEffect" presetSubtype="0" presetID="35" grpId="3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2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2" grpId="2"/>
      <p:bldP build="whole" bldLvl="1" animBg="1" rev="0" advAuto="0" spid="472" grpId="3"/>
      <p:bldP build="whole" bldLvl="1" animBg="1" rev="0" advAuto="0" spid="471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thank-you-png-icon-image-17618-600.png" descr="thank-you-png-icon-image-17618-6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3734" y="1878134"/>
            <a:ext cx="5997332" cy="5997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ssue at H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 at Hand</a:t>
            </a:r>
          </a:p>
        </p:txBody>
      </p:sp>
      <p:sp>
        <p:nvSpPr>
          <p:cNvPr id="150" name="Finding Mos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Mosques</a:t>
            </a:r>
          </a:p>
          <a:p>
            <a:pPr/>
            <a:r>
              <a:t>Keeping up to-date on Mosque Events/Announcements</a:t>
            </a:r>
          </a:p>
        </p:txBody>
      </p:sp>
      <p:sp>
        <p:nvSpPr>
          <p:cNvPr id="151" name="⬅️"/>
          <p:cNvSpPr txBox="1"/>
          <p:nvPr/>
        </p:nvSpPr>
        <p:spPr>
          <a:xfrm>
            <a:off x="4659291" y="4963973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"/>
          <p:cNvSpPr txBox="1"/>
          <p:nvPr/>
        </p:nvSpPr>
        <p:spPr>
          <a:xfrm>
            <a:off x="2545986" y="171179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482" name="Q/A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Q/A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cover dir="d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  <p:sp>
        <p:nvSpPr>
          <p:cNvPr id="487" name="According to Pew Research Center, approximately 24% of the countries in the world were “Muslim-Majority” countries in 2015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According to Pew Research Center, approximately 24% of the countries in the world were “</a:t>
            </a:r>
            <a:r>
              <a:rPr b="1"/>
              <a:t>Muslim-Majority</a:t>
            </a:r>
            <a:r>
              <a:t>” countries in 2015.</a:t>
            </a:r>
          </a:p>
          <a:p>
            <a:pPr/>
            <a:r>
              <a:t>76% </a:t>
            </a:r>
            <a:r>
              <a:rPr b="1"/>
              <a:t>Non-Muslim</a:t>
            </a:r>
            <a:r>
              <a:t> </a:t>
            </a:r>
            <a:r>
              <a:rPr b="1"/>
              <a:t>Majority</a:t>
            </a:r>
            <a:r>
              <a:t> countries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  <p:sp>
        <p:nvSpPr>
          <p:cNvPr id="492" name="According to Pew Research Center, approximately 24% of the countries in the world were “Muslim-Majority” countries in 2015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According to Pew Research Center, approximately 24% of the countries in the world were “</a:t>
            </a:r>
            <a:r>
              <a:rPr b="1"/>
              <a:t>Muslim-Majority</a:t>
            </a:r>
            <a:r>
              <a:t>” countries in 2015.</a:t>
            </a:r>
          </a:p>
          <a:p>
            <a:pPr/>
            <a:r>
              <a:t>76% </a:t>
            </a:r>
            <a:r>
              <a:rPr b="1"/>
              <a:t>Non-Muslim</a:t>
            </a:r>
            <a:r>
              <a:t> </a:t>
            </a:r>
            <a:r>
              <a:rPr b="1"/>
              <a:t>Majority</a:t>
            </a:r>
            <a:r>
              <a:t> countries</a:t>
            </a:r>
          </a:p>
        </p:txBody>
      </p:sp>
      <p:sp>
        <p:nvSpPr>
          <p:cNvPr id="493" name="⬅️"/>
          <p:cNvSpPr txBox="1"/>
          <p:nvPr/>
        </p:nvSpPr>
        <p:spPr>
          <a:xfrm>
            <a:off x="8337212" y="6467653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Cases</a:t>
            </a:r>
          </a:p>
        </p:txBody>
      </p:sp>
      <p:pic>
        <p:nvPicPr>
          <p:cNvPr id="498" name="Screen Shot 2018-02-16 at 8.51.57 AM.png" descr="Screen Shot 2018-02-16 at 8.51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694" y="2866360"/>
            <a:ext cx="6996685" cy="5748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Screen Shot 2018-02-15 at 9.40.11 AM.png" descr="Screen Shot 2018-02-15 at 9.40.11 AM.png"/>
          <p:cNvPicPr>
            <a:picLocks noChangeAspect="1"/>
          </p:cNvPicPr>
          <p:nvPr/>
        </p:nvPicPr>
        <p:blipFill>
          <a:blip r:embed="rId4">
            <a:extLst/>
          </a:blip>
          <a:srcRect l="0" t="0" r="6202" b="0"/>
          <a:stretch>
            <a:fillRect/>
          </a:stretch>
        </p:blipFill>
        <p:spPr>
          <a:xfrm>
            <a:off x="6435178" y="2855701"/>
            <a:ext cx="6562742" cy="5769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osque Search | LH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Mosque Search | LHR</a:t>
            </a:r>
          </a:p>
        </p:txBody>
      </p:sp>
      <p:pic>
        <p:nvPicPr>
          <p:cNvPr id="156" name="Screen Shot 2018-02-14 at 10.24.52 PM.png" descr="Screen Shot 2018-02-14 at 10.24.52 PM.png"/>
          <p:cNvPicPr>
            <a:picLocks noChangeAspect="1"/>
          </p:cNvPicPr>
          <p:nvPr/>
        </p:nvPicPr>
        <p:blipFill>
          <a:blip r:embed="rId3">
            <a:extLst/>
          </a:blip>
          <a:srcRect l="0" t="0" r="2604" b="6850"/>
          <a:stretch>
            <a:fillRect/>
          </a:stretch>
        </p:blipFill>
        <p:spPr>
          <a:xfrm>
            <a:off x="2023268" y="2349301"/>
            <a:ext cx="8958210" cy="7137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sque Search | 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Mosque Search | DE</a:t>
            </a:r>
          </a:p>
        </p:txBody>
      </p:sp>
      <p:pic>
        <p:nvPicPr>
          <p:cNvPr id="161" name="Screen Shot 2018-02-14 at 10.25.14 PM.png" descr="Screen Shot 2018-02-14 at 10.25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0250" y="2266950"/>
            <a:ext cx="90043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ssue at H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 at Hand</a:t>
            </a:r>
          </a:p>
        </p:txBody>
      </p:sp>
      <p:sp>
        <p:nvSpPr>
          <p:cNvPr id="166" name="Finding Mos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Mosques</a:t>
            </a:r>
          </a:p>
          <a:p>
            <a:pPr/>
            <a:r>
              <a:t>Keeping up to-date on Mosque Events/Announcements</a:t>
            </a:r>
          </a:p>
        </p:txBody>
      </p:sp>
      <p:sp>
        <p:nvSpPr>
          <p:cNvPr id="167" name="⬅️"/>
          <p:cNvSpPr txBox="1"/>
          <p:nvPr/>
        </p:nvSpPr>
        <p:spPr>
          <a:xfrm>
            <a:off x="11680320" y="5954844"/>
            <a:ext cx="5588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⬅️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